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20"/>
  </p:notesMasterIdLst>
  <p:handoutMasterIdLst>
    <p:handoutMasterId r:id="rId21"/>
  </p:handoutMasterIdLst>
  <p:sldIdLst>
    <p:sldId id="2089" r:id="rId2"/>
    <p:sldId id="1798" r:id="rId3"/>
    <p:sldId id="2044" r:id="rId4"/>
    <p:sldId id="2203" r:id="rId5"/>
    <p:sldId id="2229" r:id="rId6"/>
    <p:sldId id="2227" r:id="rId7"/>
    <p:sldId id="2204" r:id="rId8"/>
    <p:sldId id="2208" r:id="rId9"/>
    <p:sldId id="2226" r:id="rId10"/>
    <p:sldId id="2209" r:id="rId11"/>
    <p:sldId id="2206" r:id="rId12"/>
    <p:sldId id="2230" r:id="rId13"/>
    <p:sldId id="2222" r:id="rId14"/>
    <p:sldId id="2219" r:id="rId15"/>
    <p:sldId id="2220" r:id="rId16"/>
    <p:sldId id="2221" r:id="rId17"/>
    <p:sldId id="2223" r:id="rId18"/>
    <p:sldId id="1799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089"/>
            <p14:sldId id="1798"/>
            <p14:sldId id="2044"/>
            <p14:sldId id="2203"/>
            <p14:sldId id="2229"/>
            <p14:sldId id="2227"/>
            <p14:sldId id="2204"/>
            <p14:sldId id="2208"/>
            <p14:sldId id="2226"/>
            <p14:sldId id="2209"/>
            <p14:sldId id="2206"/>
            <p14:sldId id="2230"/>
            <p14:sldId id="2222"/>
            <p14:sldId id="2219"/>
            <p14:sldId id="2220"/>
            <p14:sldId id="2221"/>
            <p14:sldId id="2223"/>
            <p14:sldId id="17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5AB88F"/>
    <a:srgbClr val="1778B8"/>
    <a:srgbClr val="FB8E20"/>
    <a:srgbClr val="B04432"/>
    <a:srgbClr val="FB840B"/>
    <a:srgbClr val="B58900"/>
    <a:srgbClr val="9E60B8"/>
    <a:srgbClr val="FFFDF9"/>
    <a:srgbClr val="C9D7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77"/>
    <p:restoredTop sz="96301" autoAdjust="0"/>
  </p:normalViewPr>
  <p:slideViewPr>
    <p:cSldViewPr snapToGrid="0" snapToObjects="1">
      <p:cViewPr varScale="1">
        <p:scale>
          <a:sx n="163" d="100"/>
          <a:sy n="163" d="100"/>
        </p:scale>
        <p:origin x="1272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05.05.25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05.05.25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C1EF-0BAD-096A-5E84-324C5426C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200369B-E756-278C-978E-A471967C1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251AB6-8FF1-AB72-AFC1-9BC2C3726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183453-1626-9E15-DD51-2FBBBCA7B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90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create-tsrouter-app" TargetMode="External"/><Relationship Id="rId2" Type="http://schemas.openxmlformats.org/officeDocument/2006/relationships/hyperlink" Target="https://tanstack.com/router/latest" TargetMode="Externa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ktype.io/" TargetMode="External"/><Relationship Id="rId2" Type="http://schemas.openxmlformats.org/officeDocument/2006/relationships/hyperlink" Target="https://zod.dev/" TargetMode="Externa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ndresorhus/ky" TargetMode="Externa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start/latest" TargetMode="Externa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nilshartmann.net/workshops" TargetMode="External"/><Relationship Id="rId5" Type="http://schemas.openxmlformats.org/officeDocument/2006/relationships/hyperlink" Target="mailto:nils@nilshartmann.net" TargetMode="External"/><Relationship Id="rId4" Type="http://schemas.openxmlformats.org/officeDocument/2006/relationships/hyperlink" Target="https://react.schule/enterjs2025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CAAD2-D22F-3728-5EE5-91A3001A6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EB45126-74BE-1BB9-B610-373C6502A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224" y="0"/>
            <a:ext cx="9699172" cy="646611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6A5C095-7F80-7BD1-E9DF-044D3B92F0A7}"/>
              </a:ext>
            </a:extLst>
          </p:cNvPr>
          <p:cNvSpPr/>
          <p:nvPr/>
        </p:nvSpPr>
        <p:spPr>
          <a:xfrm>
            <a:off x="-270904" y="-200608"/>
            <a:ext cx="9414904" cy="4756106"/>
          </a:xfrm>
          <a:prstGeom prst="rect">
            <a:avLst/>
          </a:prstGeom>
          <a:solidFill>
            <a:srgbClr val="D4EBE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DB05128-FBC2-3EC3-1AD4-1C71569F7AF6}"/>
              </a:ext>
            </a:extLst>
          </p:cNvPr>
          <p:cNvSpPr/>
          <p:nvPr/>
        </p:nvSpPr>
        <p:spPr>
          <a:xfrm>
            <a:off x="-69224" y="2896571"/>
            <a:ext cx="8189409" cy="186204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1500" b="1" dirty="0" err="1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sz="44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D6EFF29-5E3A-2620-A6BA-0E024DE9D274}"/>
              </a:ext>
            </a:extLst>
          </p:cNvPr>
          <p:cNvSpPr/>
          <p:nvPr/>
        </p:nvSpPr>
        <p:spPr>
          <a:xfrm>
            <a:off x="-110535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2FAEBF2-F8F4-DFB2-603B-F53F256C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EnterJs</a:t>
            </a:r>
            <a:r>
              <a:rPr lang="de-DE" sz="1050" spc="60" dirty="0">
                <a:solidFill>
                  <a:srgbClr val="D4EBE9"/>
                </a:solidFill>
              </a:rPr>
              <a:t> 2025 | Mannheim | 7. Mai 2025 | https://</a:t>
            </a:r>
            <a:r>
              <a:rPr lang="de-DE" sz="1050" spc="60" dirty="0" err="1">
                <a:solidFill>
                  <a:srgbClr val="D4EBE9"/>
                </a:solidFill>
              </a:rPr>
              <a:t>react.schule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DCDD09-BFE4-63A9-8F77-50B4959FB878}"/>
              </a:ext>
            </a:extLst>
          </p:cNvPr>
          <p:cNvSpPr txBox="1"/>
          <p:nvPr/>
        </p:nvSpPr>
        <p:spPr>
          <a:xfrm>
            <a:off x="129046" y="1648420"/>
            <a:ext cx="61532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Anwendungen</a:t>
            </a:r>
            <a:endParaRPr lang="de-DE" sz="2800" dirty="0">
              <a:ln>
                <a:solidFill>
                  <a:srgbClr val="36544F"/>
                </a:solidFill>
              </a:ln>
              <a:solidFill>
                <a:srgbClr val="5AB88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A6A03-9F4F-E871-4CC8-D28F42CDA6D7}"/>
              </a:ext>
            </a:extLst>
          </p:cNvPr>
          <p:cNvSpPr txBox="1"/>
          <p:nvPr/>
        </p:nvSpPr>
        <p:spPr>
          <a:xfrm>
            <a:off x="215043" y="35318"/>
            <a:ext cx="482098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1500" dirty="0">
              <a:solidFill>
                <a:srgbClr val="FB8E20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BCC4847-35C1-01DA-BC25-6AAE1EE74CEE}"/>
              </a:ext>
            </a:extLst>
          </p:cNvPr>
          <p:cNvGrpSpPr/>
          <p:nvPr/>
        </p:nvGrpSpPr>
        <p:grpSpPr>
          <a:xfrm>
            <a:off x="6427036" y="153888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100694B-C75F-DFD4-1FA7-58CCCC88DBB3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53FCE2D-8EB5-600D-0351-49D7EEB25379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3C8D7BB5-2C0B-80A9-5C6D-34F88BDAD2CA}"/>
              </a:ext>
            </a:extLst>
          </p:cNvPr>
          <p:cNvSpPr txBox="1"/>
          <p:nvPr/>
        </p:nvSpPr>
        <p:spPr>
          <a:xfrm>
            <a:off x="129046" y="2458778"/>
            <a:ext cx="178953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mit</a:t>
            </a:r>
            <a:endParaRPr lang="de-DE" sz="115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97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9114D-6DC0-E37E-545D-DF393F4BF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3FEDF-3142-7758-AB47-EF68BC5D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E52347-B836-F113-2148-625AD7E359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3996973-6D29-082B-240E-F1A69605F7F6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FA99DE4-9134-B6E1-EBAB-4AF87F97E933}"/>
              </a:ext>
            </a:extLst>
          </p:cNvPr>
          <p:cNvSpPr txBox="1">
            <a:spLocks/>
          </p:cNvSpPr>
          <p:nvPr/>
        </p:nvSpPr>
        <p:spPr>
          <a:xfrm>
            <a:off x="187570" y="3796646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Start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33E9B4F-12A1-912A-C0E7-F2A0968C5AD7}"/>
              </a:ext>
            </a:extLst>
          </p:cNvPr>
          <p:cNvSpPr txBox="1"/>
          <p:nvPr/>
        </p:nvSpPr>
        <p:spPr>
          <a:xfrm rot="21137164">
            <a:off x="3709424" y="4161335"/>
            <a:ext cx="172515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Experimental!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2D286C6-FB71-23FB-C243-5D950536F193}"/>
              </a:ext>
            </a:extLst>
          </p:cNvPr>
          <p:cNvSpPr/>
          <p:nvPr/>
        </p:nvSpPr>
        <p:spPr>
          <a:xfrm>
            <a:off x="1911927" y="717715"/>
            <a:ext cx="5237018" cy="2659330"/>
          </a:xfrm>
          <a:prstGeom prst="rect">
            <a:avLst/>
          </a:prstGeom>
          <a:solidFill>
            <a:srgbClr val="D4EBE9">
              <a:alpha val="61874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8094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E6EEB-B881-0D9B-2E48-079D4BF5C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C8C95E2-7B80-F3AA-059B-0AF1671A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4063B9D-9B2D-7F6E-452B-6A22DEB41393}"/>
              </a:ext>
            </a:extLst>
          </p:cNvPr>
          <p:cNvSpPr/>
          <p:nvPr/>
        </p:nvSpPr>
        <p:spPr>
          <a:xfrm>
            <a:off x="0" y="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sz="1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666B7E4-51E5-E38A-FD3F-E7DDD543E169}"/>
              </a:ext>
            </a:extLst>
          </p:cNvPr>
          <p:cNvSpPr txBox="1"/>
          <p:nvPr/>
        </p:nvSpPr>
        <p:spPr>
          <a:xfrm>
            <a:off x="6407251" y="2297594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🧑‍💻</a:t>
            </a:r>
            <a:endParaRPr lang="de-DE" sz="7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186787-03B3-9CD6-DECA-E3DF25352D94}"/>
              </a:ext>
            </a:extLst>
          </p:cNvPr>
          <p:cNvSpPr txBox="1"/>
          <p:nvPr/>
        </p:nvSpPr>
        <p:spPr>
          <a:xfrm>
            <a:off x="779183" y="1730924"/>
            <a:ext cx="5628068" cy="218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5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54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756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2728C-78A1-D124-770D-93DD49E23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6B061FB-1E03-BDD6-D0D0-1764404C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DCF654A-B649-C8E4-678D-5366FAFDB328}"/>
              </a:ext>
            </a:extLst>
          </p:cNvPr>
          <p:cNvSpPr/>
          <p:nvPr/>
        </p:nvSpPr>
        <p:spPr>
          <a:xfrm>
            <a:off x="0" y="2925282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Frameworks</a:t>
            </a:r>
            <a:endParaRPr lang="de-DE" sz="11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B3F11EDB-9031-49C1-B111-D527B479FC95}"/>
              </a:ext>
            </a:extLst>
          </p:cNvPr>
          <p:cNvSpPr/>
          <p:nvPr/>
        </p:nvSpPr>
        <p:spPr>
          <a:xfrm>
            <a:off x="0" y="1205308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Bibliotheken</a:t>
            </a:r>
            <a:endParaRPr lang="de-DE" sz="1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0E6D135-F3AA-E563-B2B4-0A23CFDD1177}"/>
              </a:ext>
            </a:extLst>
          </p:cNvPr>
          <p:cNvSpPr/>
          <p:nvPr/>
        </p:nvSpPr>
        <p:spPr>
          <a:xfrm>
            <a:off x="0" y="2313304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und</a:t>
            </a:r>
            <a:endParaRPr lang="de-DE" sz="1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4171C4B-46B2-B566-E08C-88EE74D0D50F}"/>
              </a:ext>
            </a:extLst>
          </p:cNvPr>
          <p:cNvSpPr/>
          <p:nvPr/>
        </p:nvSpPr>
        <p:spPr>
          <a:xfrm>
            <a:off x="0" y="21556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Anhang</a:t>
            </a:r>
            <a:endParaRPr lang="de-DE" sz="105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200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F4466-7F04-5E2D-9D7C-15261A652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40D2B2-323A-14A7-232C-4102C478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Toolstack</a:t>
            </a:r>
            <a:r>
              <a:rPr lang="de-DE" dirty="0"/>
              <a:t> Routing und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10CFE8-3C6A-8520-567D-E4F59152DE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TanStack</a:t>
            </a:r>
            <a:r>
              <a:rPr lang="de-DE" dirty="0"/>
              <a:t> Router: Typsicheres Routing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https://tanstack.com/router/latest</a:t>
            </a:r>
            <a:r>
              <a:rPr lang="de-DE" dirty="0"/>
              <a:t> 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Routen werden aus Dateien und Verzeichnissen generiert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Alle Routing-Informationen sind typsicher (inklusive Search Parameter)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Effizientes Arbeiten mit Search Parametern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Gute Integration mit </a:t>
            </a:r>
            <a:r>
              <a:rPr lang="de-DE" dirty="0" err="1"/>
              <a:t>TanStack</a:t>
            </a:r>
            <a:r>
              <a:rPr lang="de-DE" dirty="0"/>
              <a:t> Query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Generator für neue Router-Apps: </a:t>
            </a:r>
            <a:r>
              <a:rPr lang="de-DE" dirty="0">
                <a:hlinkClick r:id="rId3"/>
              </a:rPr>
              <a:t>https://www.npmjs.com/package/create-tsrouter-app</a:t>
            </a:r>
            <a:r>
              <a:rPr lang="de-DE" dirty="0"/>
              <a:t> 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Alternative: React Router (https://</a:t>
            </a:r>
            <a:r>
              <a:rPr lang="de-DE" dirty="0" err="1"/>
              <a:t>reactrouter.com</a:t>
            </a:r>
            <a:r>
              <a:rPr lang="de-DE" dirty="0"/>
              <a:t>/)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Überzeugt mich nicht (mehr)</a:t>
            </a:r>
          </a:p>
        </p:txBody>
      </p:sp>
    </p:spTree>
    <p:extLst>
      <p:ext uri="{BB962C8B-B14F-4D97-AF65-F5344CB8AC3E}">
        <p14:creationId xmlns:p14="http://schemas.microsoft.com/office/powerpoint/2010/main" val="1628667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AEDB9-6050-1ADD-EEBF-79B0ECFC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Toolstack</a:t>
            </a:r>
            <a:r>
              <a:rPr lang="de-DE" dirty="0"/>
              <a:t> Routing und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2483CF-7BD3-5FAB-8E3D-4EA77E0AC46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TanStack</a:t>
            </a:r>
            <a:r>
              <a:rPr lang="de-DE" dirty="0"/>
              <a:t> Query: Vollständige Data-</a:t>
            </a:r>
            <a:r>
              <a:rPr lang="de-DE" dirty="0" err="1"/>
              <a:t>Fetching</a:t>
            </a:r>
            <a:r>
              <a:rPr lang="de-DE" dirty="0"/>
              <a:t>-Lösung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</a:t>
            </a:r>
            <a:r>
              <a:rPr lang="de-DE" dirty="0" err="1">
                <a:hlinkClick r:id="rId2"/>
              </a:rPr>
              <a:t>tanstack.com</a:t>
            </a:r>
            <a:r>
              <a:rPr lang="de-DE" dirty="0">
                <a:hlinkClick r:id="rId2"/>
              </a:rPr>
              <a:t>/</a:t>
            </a:r>
            <a:r>
              <a:rPr lang="de-DE" dirty="0" err="1">
                <a:hlinkClick r:id="rId2"/>
              </a:rPr>
              <a:t>query</a:t>
            </a:r>
            <a:r>
              <a:rPr lang="de-DE" dirty="0">
                <a:hlinkClick r:id="rId2"/>
              </a:rPr>
              <a:t>/</a:t>
            </a:r>
            <a:r>
              <a:rPr lang="de-DE" dirty="0" err="1">
                <a:hlinkClick r:id="rId2"/>
              </a:rPr>
              <a:t>latest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ehemals bekannt als "React Query"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Flexibler Cache für serverseitige Daten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Hohe Typsicherheit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Keine Notwendigkeit für </a:t>
            </a:r>
            <a:r>
              <a:rPr lang="de-DE" dirty="0" err="1"/>
              <a:t>useEffect</a:t>
            </a:r>
            <a:r>
              <a:rPr lang="de-DE" dirty="0"/>
              <a:t> mehr (für Data-</a:t>
            </a:r>
            <a:r>
              <a:rPr lang="de-DE" dirty="0" err="1"/>
              <a:t>Fetching</a:t>
            </a:r>
            <a:r>
              <a:rPr lang="de-DE" dirty="0"/>
              <a:t>)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7122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6E496-8240-15FE-1E01-74F3E870E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A0BB8F-D1AA-F472-7CFD-16F904008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Toolstack</a:t>
            </a:r>
            <a:r>
              <a:rPr lang="de-DE" dirty="0"/>
              <a:t> Routing und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88B830-7092-01B3-7D8E-CE1884C909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zod</a:t>
            </a:r>
            <a:r>
              <a:rPr lang="de-DE" dirty="0"/>
              <a:t>: Laufzeitvalidierung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</a:t>
            </a:r>
            <a:r>
              <a:rPr lang="de-DE" dirty="0" err="1">
                <a:hlinkClick r:id="rId2"/>
              </a:rPr>
              <a:t>zod.dev</a:t>
            </a:r>
            <a:r>
              <a:rPr lang="de-DE" dirty="0">
                <a:hlinkClick r:id="rId2"/>
              </a:rPr>
              <a:t>/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Typen- und Wertebereiche werden mit </a:t>
            </a:r>
            <a:r>
              <a:rPr lang="de-DE" dirty="0" err="1"/>
              <a:t>zod</a:t>
            </a:r>
            <a:r>
              <a:rPr lang="de-DE" dirty="0"/>
              <a:t> API beschrieben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TypeScript-Typen werden aus der Beschreibung generiert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zod</a:t>
            </a:r>
            <a:r>
              <a:rPr lang="de-DE" dirty="0"/>
              <a:t> validiert Objekte zur Laufzeit und leitet TypeScript-Typen ab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Sehr gute Integration in die </a:t>
            </a:r>
            <a:r>
              <a:rPr lang="de-DE" dirty="0" err="1"/>
              <a:t>TanStack</a:t>
            </a:r>
            <a:r>
              <a:rPr lang="de-DE" dirty="0"/>
              <a:t> Bibliotheken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Alternative: </a:t>
            </a:r>
            <a:r>
              <a:rPr lang="de-DE" dirty="0" err="1"/>
              <a:t>ArkType</a:t>
            </a:r>
            <a:r>
              <a:rPr lang="de-DE" dirty="0"/>
              <a:t> (</a:t>
            </a:r>
            <a:r>
              <a:rPr lang="de-DE" dirty="0">
                <a:hlinkClick r:id="rId3"/>
              </a:rPr>
              <a:t>https://arktype.io/</a:t>
            </a:r>
            <a:r>
              <a:rPr lang="de-DE" dirty="0"/>
              <a:t>)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Noch sehr neu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"Spezielle" API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0542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E0771-B413-C089-49B2-1E0660264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E2B1CB-0371-A4C1-B8CB-9B5BF1B7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Toolstack</a:t>
            </a:r>
            <a:r>
              <a:rPr lang="de-DE" dirty="0"/>
              <a:t> Routing und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29483-44D8-0690-2FB8-C755F0724A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ky</a:t>
            </a:r>
            <a:r>
              <a:rPr lang="de-DE" dirty="0"/>
              <a:t>: Alternative zu </a:t>
            </a:r>
            <a:r>
              <a:rPr lang="de-DE" dirty="0" err="1"/>
              <a:t>fetch</a:t>
            </a:r>
            <a:r>
              <a:rPr lang="de-DE" dirty="0"/>
              <a:t> und </a:t>
            </a:r>
            <a:r>
              <a:rPr lang="de-DE" dirty="0" err="1"/>
              <a:t>axios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https://github.com/sindresorhus/ky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Kleiner Wrapper um die </a:t>
            </a:r>
            <a:r>
              <a:rPr lang="de-DE" dirty="0" err="1"/>
              <a:t>fetch</a:t>
            </a:r>
            <a:r>
              <a:rPr lang="de-DE" dirty="0"/>
              <a:t> API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Spezialisierte Methoden für die einzelnen HTTP-Methoden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Automatische JSON-Konvertierung inklusive zugehöriger Header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Vereinfachte Verarbeitung des </a:t>
            </a:r>
            <a:r>
              <a:rPr lang="de-DE" dirty="0" err="1"/>
              <a:t>Payloads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HTTP Status Codes, die Fehler anzeigen führen zu Errors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0678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B62FC-6A8D-D023-0128-3FD730A7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C5ACE-E049-90F0-137F-A65E81C02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React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8434F6-0E0A-CF59-2131-2C00AB75590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TanStack</a:t>
            </a:r>
            <a:r>
              <a:rPr lang="de-DE" dirty="0"/>
              <a:t> Start: </a:t>
            </a:r>
            <a:r>
              <a:rPr lang="de-DE" dirty="0" err="1"/>
              <a:t>Fullstack</a:t>
            </a:r>
            <a:r>
              <a:rPr lang="de-DE" dirty="0"/>
              <a:t>-Framework für React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https://tanstack.com/start/latest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Bietet SSR und Server </a:t>
            </a:r>
            <a:r>
              <a:rPr lang="de-DE" dirty="0" err="1"/>
              <a:t>Functions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(Noch) kein Support für React Server Components (RSC)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Basiert auf dem </a:t>
            </a:r>
            <a:r>
              <a:rPr lang="de-DE" dirty="0" err="1"/>
              <a:t>TanStack</a:t>
            </a:r>
            <a:r>
              <a:rPr lang="de-DE" dirty="0"/>
              <a:t> Router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Gute Integration von </a:t>
            </a:r>
            <a:r>
              <a:rPr lang="de-DE" dirty="0" err="1"/>
              <a:t>TanStack</a:t>
            </a:r>
            <a:r>
              <a:rPr lang="de-DE" dirty="0"/>
              <a:t> Query (optional)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Alternativen: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React Router (vergleichbarer Ansatz)</a:t>
            </a:r>
          </a:p>
          <a:p>
            <a:pPr lvl="2">
              <a:lnSpc>
                <a:spcPct val="120000"/>
              </a:lnSpc>
            </a:pPr>
            <a:r>
              <a:rPr lang="de-DE" sz="1800" dirty="0" err="1"/>
              <a:t>Next.js</a:t>
            </a:r>
            <a:r>
              <a:rPr lang="de-DE" sz="1800" dirty="0"/>
              <a:t> (eher Server-first Ansatz)</a:t>
            </a:r>
          </a:p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32C9F7F-2413-0D47-C23C-01E700FE8DAB}"/>
              </a:ext>
            </a:extLst>
          </p:cNvPr>
          <p:cNvSpPr txBox="1"/>
          <p:nvPr/>
        </p:nvSpPr>
        <p:spPr>
          <a:xfrm rot="21137164">
            <a:off x="6275978" y="1064843"/>
            <a:ext cx="172515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Experimental!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30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683421" y="2072375"/>
            <a:ext cx="5940769" cy="185089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36544F"/>
                </a:solidFill>
              </a:rPr>
              <a:t>Code &amp; Slides: </a:t>
            </a:r>
            <a:r>
              <a:rPr lang="de-DE" b="1" dirty="0">
                <a:solidFill>
                  <a:srgbClr val="1778B8"/>
                </a:solidFill>
                <a:hlinkClick r:id="rId4"/>
              </a:rPr>
              <a:t>https://react.schule/enterjs2025</a:t>
            </a:r>
            <a:r>
              <a:rPr lang="de-DE" b="1" dirty="0">
                <a:solidFill>
                  <a:srgbClr val="1778B8"/>
                </a:solidFill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de-DE" b="1" dirty="0">
                <a:solidFill>
                  <a:srgbClr val="36544F"/>
                </a:solidFill>
              </a:rPr>
              <a:t>Fragen und Kontakt: </a:t>
            </a:r>
            <a:r>
              <a:rPr lang="de-DE" b="1" dirty="0">
                <a:solidFill>
                  <a:srgbClr val="1778B8"/>
                </a:solidFill>
                <a:hlinkClick r:id="rId5"/>
              </a:rPr>
              <a:t>nils@nilshartmann.net</a:t>
            </a:r>
            <a:r>
              <a:rPr lang="de-DE" b="1" dirty="0">
                <a:solidFill>
                  <a:srgbClr val="1778B8"/>
                </a:solidFill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de-DE" b="1" dirty="0">
                <a:solidFill>
                  <a:srgbClr val="36544F"/>
                </a:solidFill>
              </a:rPr>
              <a:t>Meine Workshops: </a:t>
            </a:r>
            <a:r>
              <a:rPr lang="de-DE" b="1" dirty="0">
                <a:solidFill>
                  <a:srgbClr val="36544F"/>
                </a:solidFill>
                <a:hlinkClick r:id="rId6"/>
              </a:rPr>
              <a:t>https://nilshartmann.net/workshops</a:t>
            </a:r>
            <a:r>
              <a:rPr lang="de-DE" b="1" dirty="0">
                <a:solidFill>
                  <a:srgbClr val="36544F"/>
                </a:solidFill>
              </a:rPr>
              <a:t>  </a:t>
            </a:r>
            <a:endParaRPr lang="de-DE" b="1" dirty="0">
              <a:solidFill>
                <a:srgbClr val="1778B8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F1A9133-320F-63EA-323F-7CCF9C2D77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189" y="2072373"/>
            <a:ext cx="1842302" cy="184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6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Software-Entwickler, –Architekt, Coach, Trainer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react.schule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React, TypeScript</a:t>
            </a:r>
          </a:p>
        </p:txBody>
      </p:sp>
    </p:spTree>
    <p:extLst>
      <p:ext uri="{BB962C8B-B14F-4D97-AF65-F5344CB8AC3E}">
        <p14:creationId xmlns:p14="http://schemas.microsoft.com/office/powerpoint/2010/main" val="3395761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32C6A-8BF3-AF39-EB2E-949CEA406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A7C9D-B963-C8BE-40A7-1D367D73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TanStack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6032C-23CA-7F83-AFBB-E0D58D340B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947851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AE465F4-B224-FF6F-3FAE-EB51A5AC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926" y="2118360"/>
            <a:ext cx="5882148" cy="276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5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1D816-9E77-62D5-6B89-E6FE54E50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72B3127-FDB3-68BC-1576-9498F612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BA4F30-D829-43A7-FBDD-296B480883E6}"/>
              </a:ext>
            </a:extLst>
          </p:cNvPr>
          <p:cNvSpPr/>
          <p:nvPr/>
        </p:nvSpPr>
        <p:spPr>
          <a:xfrm>
            <a:off x="0" y="2226225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D34FB28-A3B7-067B-34C2-BD8214FB7DE6}"/>
              </a:ext>
            </a:extLst>
          </p:cNvPr>
          <p:cNvSpPr/>
          <p:nvPr/>
        </p:nvSpPr>
        <p:spPr>
          <a:xfrm>
            <a:off x="0" y="1567025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mit</a:t>
            </a:r>
            <a:endParaRPr lang="de-DE" sz="1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410D991-278B-846C-811C-5DAE7EDA1311}"/>
              </a:ext>
            </a:extLst>
          </p:cNvPr>
          <p:cNvSpPr/>
          <p:nvPr/>
        </p:nvSpPr>
        <p:spPr>
          <a:xfrm>
            <a:off x="0" y="358246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u="sng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Routing</a:t>
            </a:r>
            <a:r>
              <a:rPr lang="de-DE" sz="54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&amp; </a:t>
            </a:r>
            <a:r>
              <a:rPr lang="de-DE" sz="5400" b="1" u="sng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Data </a:t>
            </a:r>
            <a:r>
              <a:rPr lang="de-DE" sz="5400" b="1" u="sng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Fetching</a:t>
            </a:r>
            <a:endParaRPr lang="de-DE" sz="1050" b="1" u="sng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631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CC29D-3DAF-F535-511D-CE822D730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B40774-D023-446C-BEC0-75009C62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CC7F584-8EC1-2A35-BD0C-EA6270670CCA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6E4670E-E3FD-8B2F-B037-7D66599595BA}"/>
              </a:ext>
            </a:extLst>
          </p:cNvPr>
          <p:cNvSpPr txBox="1"/>
          <p:nvPr/>
        </p:nvSpPr>
        <p:spPr>
          <a:xfrm rot="21137164">
            <a:off x="6329998" y="1058331"/>
            <a:ext cx="197041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aka React Query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80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751B3-FB5D-D0B6-B7AA-A20987D2C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D5FDCB-6B97-3C24-2A57-2155EDF3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88C694-721A-73D8-D33A-E26CC0C7B5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FF6BEDC-8A13-CE02-7E23-7802D79B220D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2504F4D-E05C-B85C-C210-EC7A28CD979D}"/>
              </a:ext>
            </a:extLst>
          </p:cNvPr>
          <p:cNvSpPr txBox="1"/>
          <p:nvPr/>
        </p:nvSpPr>
        <p:spPr>
          <a:xfrm rot="21137164">
            <a:off x="6329998" y="1058331"/>
            <a:ext cx="197041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aka React Query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268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89DE4-B889-BB5E-76CF-2B21923EF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7556EC1-CDAF-0576-9A09-CB0375BD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8C6E6-8ED5-196E-15FF-0F74FCADEEFD}"/>
              </a:ext>
            </a:extLst>
          </p:cNvPr>
          <p:cNvSpPr/>
          <p:nvPr/>
        </p:nvSpPr>
        <p:spPr>
          <a:xfrm>
            <a:off x="0" y="187802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AC07C80-4D80-B6EE-DD00-57707EBCB40C}"/>
              </a:ext>
            </a:extLst>
          </p:cNvPr>
          <p:cNvSpPr/>
          <p:nvPr/>
        </p:nvSpPr>
        <p:spPr>
          <a:xfrm>
            <a:off x="0" y="186129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6600" b="1" u="sng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 React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EDFB838-90C2-CD45-B8A2-2A89F8B5B434}"/>
              </a:ext>
            </a:extLst>
          </p:cNvPr>
          <p:cNvSpPr/>
          <p:nvPr/>
        </p:nvSpPr>
        <p:spPr>
          <a:xfrm>
            <a:off x="0" y="126795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mit</a:t>
            </a:r>
            <a:endParaRPr lang="de-DE" sz="1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249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00CC7-CA28-DF70-14D2-DA58B75BB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174F7-193F-4D9B-2C7E-72447F73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FE5892-A637-3958-60F6-A772A83446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51372AB-6364-497A-A32E-32E9F7283782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A320B11-5664-5627-B6F6-96CEF68E003B}"/>
              </a:ext>
            </a:extLst>
          </p:cNvPr>
          <p:cNvSpPr/>
          <p:nvPr/>
        </p:nvSpPr>
        <p:spPr>
          <a:xfrm>
            <a:off x="1911927" y="717715"/>
            <a:ext cx="5237018" cy="2659330"/>
          </a:xfrm>
          <a:prstGeom prst="rect">
            <a:avLst/>
          </a:prstGeom>
          <a:solidFill>
            <a:srgbClr val="D4EBE9">
              <a:alpha val="61874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4436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AA543-87E9-B614-22F9-553DF5C63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FA921-9FB0-DCD2-42DD-9B8B3255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E60959-24D8-BFE0-566A-33742AB901D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1F847F0-3972-CE3C-2F62-EE671458DEF1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3A8EB82-CBED-0BFA-14ED-F2E2842D2838}"/>
              </a:ext>
            </a:extLst>
          </p:cNvPr>
          <p:cNvSpPr txBox="1">
            <a:spLocks/>
          </p:cNvSpPr>
          <p:nvPr/>
        </p:nvSpPr>
        <p:spPr>
          <a:xfrm>
            <a:off x="187570" y="3796646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Start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DE65C08-8406-8043-71C5-65870C45CC32}"/>
              </a:ext>
            </a:extLst>
          </p:cNvPr>
          <p:cNvSpPr/>
          <p:nvPr/>
        </p:nvSpPr>
        <p:spPr>
          <a:xfrm>
            <a:off x="1911927" y="717715"/>
            <a:ext cx="5237018" cy="2659330"/>
          </a:xfrm>
          <a:prstGeom prst="rect">
            <a:avLst/>
          </a:prstGeom>
          <a:solidFill>
            <a:srgbClr val="D4EBE9">
              <a:alpha val="61874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245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485</Words>
  <Application>Microsoft Macintosh PowerPoint</Application>
  <PresentationFormat>Bildschirmpräsentation (16:9)</PresentationFormat>
  <Paragraphs>118</Paragraphs>
  <Slides>18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Candara</vt:lpstr>
      <vt:lpstr>Montserrat</vt:lpstr>
      <vt:lpstr>Source Sans Pro</vt:lpstr>
      <vt:lpstr>Source Sans Pro SemiBold</vt:lpstr>
      <vt:lpstr>Office-Design</vt:lpstr>
      <vt:lpstr>EnterJs 2025 | Mannheim | 7. Mai 2025 | https://react.schule</vt:lpstr>
      <vt:lpstr>https://nilshartmann.net</vt:lpstr>
      <vt:lpstr>Hintergrund: TanStack</vt:lpstr>
      <vt:lpstr>PowerPoint-Präsentation</vt:lpstr>
      <vt:lpstr>Technologie Stack</vt:lpstr>
      <vt:lpstr>Technologie Stack</vt:lpstr>
      <vt:lpstr>PowerPoint-Präsentation</vt:lpstr>
      <vt:lpstr>Technologie Stack</vt:lpstr>
      <vt:lpstr>Technologie Stack</vt:lpstr>
      <vt:lpstr>Technologie Stack</vt:lpstr>
      <vt:lpstr>PowerPoint-Präsentation</vt:lpstr>
      <vt:lpstr>PowerPoint-Präsentation</vt:lpstr>
      <vt:lpstr>Toolstack Routing und Data Fetching</vt:lpstr>
      <vt:lpstr>Toolstack Routing und Data Fetching</vt:lpstr>
      <vt:lpstr>Toolstack Routing und Data Fetching</vt:lpstr>
      <vt:lpstr>Toolstack Routing und Data Fetching</vt:lpstr>
      <vt:lpstr>Fullstack React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1480</cp:revision>
  <cp:lastPrinted>2019-09-04T14:49:47Z</cp:lastPrinted>
  <dcterms:created xsi:type="dcterms:W3CDTF">2016-03-28T15:59:53Z</dcterms:created>
  <dcterms:modified xsi:type="dcterms:W3CDTF">2025-05-06T09:41:50Z</dcterms:modified>
</cp:coreProperties>
</file>